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3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C1711-FE98-DD26-72BC-D329B4B0B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ED9B66-1C08-808C-7782-1B80DAF45B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5283F-2353-D388-130E-F3A6FBB0F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B1318-3191-542F-1561-C5ABD53D9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1886A-35A3-0491-F40B-05F87F9A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89470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F0A46-A1FB-B81C-F3CA-C32E401D9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A3B6F-F1BE-7EBA-FB60-AD869395E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3330A-1718-CA23-3252-22129B57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89110-03D3-3DDF-6824-348F189EC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3F0AE-5804-ED0C-A5C4-C2FD81F5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63927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414A3F-EF20-39F9-14E7-A5D6E74E9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5FBF0E-72D9-E2A1-A5BF-6230721C8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D0FF1-5EDA-233D-5128-F48F40E7F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76EBF-2EDB-0BE8-0431-5CCCD2E6C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E5D34-9D95-1004-5062-A66797689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84923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ADF8B-1054-6CBC-A09E-A12E7A73F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774D5-FDAD-A392-D685-A0EB687B0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4E54E-3A55-232D-568B-52DCEB4DC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3965E-203A-D53D-8234-E1C256611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8E0D1-5B37-6BA5-1DE1-C2301EA5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76402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F13EB-B7F8-C68A-972D-6C4DE5133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53781-C586-C31A-9E3A-55C20F557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7B380-B741-4B6C-171C-6975A41B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199BF-62E7-7238-9C63-B5259C460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2CC93-B887-A2AA-182F-D5BA81583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00857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A46F5-BC99-8F4F-9303-DD1F97BB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5BDC1-F9FB-09F1-066F-02723DFE1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C9580-444D-DD93-7E0C-AC0DB0749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75A5F-8728-0389-6322-38573A031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8A544-9529-012D-F9EF-62B63E3DA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199A3-771E-BC24-D462-788AFBDED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36768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55B90-7392-6896-A0E7-BEA32C656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7B70D-E927-5515-F5DB-CBCE994E0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AD9E1-86CD-C205-659F-9F51CB89B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81E8B1-6E94-1594-5C27-8D6EB99AD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1B540C-36E4-1F8E-3BE2-D870082C3E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5D73E-4B60-6708-EB2B-43CD37AB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226621-7CFC-7523-D272-4BE0A390A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88C92-E0B0-3661-B065-3493E0E0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70617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7F19A-9700-042A-0F30-079EFFCBB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328E33-E4E4-F243-7810-42C31827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C84B0-9DB0-BB1C-F13B-657BA29C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BC172B-629F-3D1A-04F1-D65DA238C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73664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23F68D-529B-AFEE-66B5-0B37A9F9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0EB40-7C8D-240F-FED1-0D64D0AF2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070DA-04EB-37AB-EBD8-B70C21AC7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88909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AB49-5F26-0EF4-8531-C6AE15175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8ED6F-6926-6B9F-ADD4-3D2ED1A8C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CE433-33A6-3974-ED86-C7DA9C106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876EE-60EA-DEB4-A4DB-870ED854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F27CB-73A4-0499-867F-94364C9B0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17CAF-A6C9-F770-4ABE-A33CAB07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78424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E67D-22E7-27B6-2288-A3726E1B0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68392-4338-56CA-876A-BCFFAE69E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212EF-C089-C906-7AC7-3521816CF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A8C72-DE47-6008-DB55-305FF9FF0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7C85B-3A29-57CB-D946-E705EE9F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BF67F-40D4-1202-1758-75080D1DA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69193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537398-C17E-033F-0C3D-AB5B78519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9F9A1-7FD1-86ED-F7A2-CC2B3ED2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6A1C0-1C60-4519-204B-8D923974A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966899-468E-4A74-85E1-A2E95FF78FE9}" type="datetimeFigureOut">
              <a:rPr lang="en-IL" smtClean="0"/>
              <a:t>23/01/2025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3B349-95F9-ABF0-9F20-7CA3AD21E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4927D-D3D1-FEF9-764B-2D6DF0B4B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C4ED6E-EF79-4428-8927-F3FD8DC062A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01394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ight Triangle 7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862E4-4421-378A-39EC-3362252F9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0" y="1050595"/>
            <a:ext cx="8074815" cy="16184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Invictus Crypto Strategies</a:t>
            </a:r>
            <a:b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4CB30-4C06-07AC-2F03-52959936E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0" y="2969469"/>
            <a:ext cx="8074815" cy="28003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b="1" dirty="0"/>
              <a:t>Overview:</a:t>
            </a:r>
            <a:r>
              <a:rPr lang="en-US" sz="1700" dirty="0"/>
              <a:t> Comprehensive analysis of cryptocurrency trends with a focus on bitcoin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b="1" dirty="0"/>
              <a:t>Objective:</a:t>
            </a:r>
            <a:r>
              <a:rPr lang="en-US" sz="1700" dirty="0"/>
              <a:t> Utilize machine learning and statistical tools to derive actionable insights.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b="1" dirty="0"/>
              <a:t>Authors: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Maxim Savchenko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Ben </a:t>
            </a:r>
            <a:r>
              <a:rPr lang="en-US" sz="1700" dirty="0" err="1"/>
              <a:t>Hababo</a:t>
            </a:r>
            <a:endParaRPr lang="en-US" sz="1700" dirty="0"/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Lev Kravtsov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Shay </a:t>
            </a:r>
            <a:r>
              <a:rPr lang="en-US" sz="1700" dirty="0" err="1"/>
              <a:t>Tekel</a:t>
            </a:r>
            <a:endParaRPr lang="en-US" sz="1700" dirty="0"/>
          </a:p>
          <a:p>
            <a:pPr marL="800100" lvl="1" indent="-228600" algn="l">
              <a:buFont typeface="Arial" panose="020B0604020202020204" pitchFamily="34" charset="0"/>
              <a:buChar char="•"/>
            </a:pPr>
            <a:endParaRPr lang="en-US" sz="1700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b="1" dirty="0"/>
          </a:p>
        </p:txBody>
      </p:sp>
      <p:pic>
        <p:nvPicPr>
          <p:cNvPr id="4" name="slide_1">
            <a:hlinkClick r:id="" action="ppaction://media"/>
            <a:extLst>
              <a:ext uri="{FF2B5EF4-FFF2-40B4-BE49-F238E27FC236}">
                <a16:creationId xmlns:a16="http://schemas.microsoft.com/office/drawing/2014/main" id="{96102A4D-2E8F-EC6B-4182-43DC3B3960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11493353" y="6110192"/>
            <a:ext cx="487363" cy="4873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031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00"/>
    </mc:Choice>
    <mc:Fallback xmlns="">
      <p:transition spd="slow" advTm="2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A93932-33FE-31D1-FFBA-1A42BFAEF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b="1" dirty="0"/>
              <a:t>MCC and Error Metrics</a:t>
            </a:r>
            <a:endParaRPr lang="en-IL" b="1" dirty="0"/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7D309-B01D-78D4-6097-840D7B47B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502920"/>
            <a:ext cx="6906769" cy="2197304"/>
          </a:xfrm>
        </p:spPr>
        <p:txBody>
          <a:bodyPr anchor="ctr">
            <a:noAutofit/>
          </a:bodyPr>
          <a:lstStyle/>
          <a:p>
            <a:r>
              <a:rPr lang="en-US" sz="1400" b="1" dirty="0"/>
              <a:t>Matthews Correlation Coefficient (MCC): </a:t>
            </a:r>
            <a:r>
              <a:rPr lang="en-US" sz="1400" dirty="0"/>
              <a:t>Achieved MCC of 0.989, indicating excellent performance on imbalanced data.</a:t>
            </a:r>
          </a:p>
          <a:p>
            <a:r>
              <a:rPr lang="en-US" sz="1400" b="1" dirty="0"/>
              <a:t>Error Metrics Evaluation:</a:t>
            </a:r>
          </a:p>
          <a:p>
            <a:pPr lvl="1"/>
            <a:r>
              <a:rPr lang="en-US" sz="1400" dirty="0"/>
              <a:t>Mean Absolute Error (MAE): Evaluates average absolute error, indicating model prediction precision.</a:t>
            </a:r>
          </a:p>
          <a:p>
            <a:pPr lvl="1"/>
            <a:r>
              <a:rPr lang="en-US" sz="1400" dirty="0"/>
              <a:t>Root Mean Squared Error (RMSE): Captures larger errors more effectively; ideal for financial data.</a:t>
            </a:r>
          </a:p>
          <a:p>
            <a:pPr lvl="1"/>
            <a:r>
              <a:rPr lang="en-US" sz="1400" dirty="0"/>
              <a:t>R-squared (R2): Explains variance in Bitcoin prices; key metric for reliability.</a:t>
            </a:r>
            <a:r>
              <a:rPr lang="en-US" sz="1400" b="1" dirty="0"/>
              <a:t> </a:t>
            </a:r>
            <a:endParaRPr lang="en-IL" sz="1400" b="1" dirty="0"/>
          </a:p>
        </p:txBody>
      </p:sp>
      <p:pic>
        <p:nvPicPr>
          <p:cNvPr id="13" name="Picture 12" descr="A close up of a message&#10;&#10;Description automatically generated">
            <a:extLst>
              <a:ext uri="{FF2B5EF4-FFF2-40B4-BE49-F238E27FC236}">
                <a16:creationId xmlns:a16="http://schemas.microsoft.com/office/drawing/2014/main" id="{8BCB0EF0-7E18-B8C4-2840-6156E26A9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615" y="2700224"/>
            <a:ext cx="6906769" cy="19868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A753E6-9677-CD21-57EB-31583E01C8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615" y="4935654"/>
            <a:ext cx="8310934" cy="439991"/>
          </a:xfrm>
          <a:prstGeom prst="rect">
            <a:avLst/>
          </a:prstGeom>
        </p:spPr>
      </p:pic>
      <p:pic>
        <p:nvPicPr>
          <p:cNvPr id="6" name="slide_10">
            <a:hlinkClick r:id="" action="ppaction://media"/>
            <a:extLst>
              <a:ext uri="{FF2B5EF4-FFF2-40B4-BE49-F238E27FC236}">
                <a16:creationId xmlns:a16="http://schemas.microsoft.com/office/drawing/2014/main" id="{D48539AE-B87F-AD6B-9F39-70D184F1EE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00"/>
    </mc:Choice>
    <mc:Fallback xmlns="">
      <p:transition spd="slow" advTm="9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5B28DB-A89A-42CA-93E6-6CCE36A3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 b="1" dirty="0"/>
              <a:t>Precision-Recall vs. Threshold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ABE91-06DF-6264-3797-B91B1F451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dirty="0"/>
              <a:t>The </a:t>
            </a:r>
            <a:r>
              <a:rPr lang="en-US" sz="1700" b="1" dirty="0"/>
              <a:t>Precision-Recall vs. Threshold</a:t>
            </a:r>
            <a:r>
              <a:rPr lang="en-US" sz="1700" dirty="0"/>
              <a:t> chart provides a deeper understanding of how the Random Forest model performs at varying classification thresholds.</a:t>
            </a:r>
            <a:endParaRPr lang="en-IL" sz="1700" dirty="0"/>
          </a:p>
        </p:txBody>
      </p:sp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BE4A2493-5ADF-7CBE-7599-068D53C37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40" y="1223558"/>
            <a:ext cx="6656832" cy="4310299"/>
          </a:xfrm>
          <a:prstGeom prst="rect">
            <a:avLst/>
          </a:prstGeom>
        </p:spPr>
      </p:pic>
      <p:pic>
        <p:nvPicPr>
          <p:cNvPr id="4" name="slide_11">
            <a:hlinkClick r:id="" action="ppaction://media"/>
            <a:extLst>
              <a:ext uri="{FF2B5EF4-FFF2-40B4-BE49-F238E27FC236}">
                <a16:creationId xmlns:a16="http://schemas.microsoft.com/office/drawing/2014/main" id="{A1D92AD4-C6AE-DA1B-3DF2-229963BCC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47975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00"/>
    </mc:Choice>
    <mc:Fallback xmlns="">
      <p:transition spd="slow" advTm="3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6C55E4-EFE3-E05C-8B3F-02E4D9EB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 b="1"/>
              <a:t>Conclusion</a:t>
            </a:r>
            <a:endParaRPr lang="en-IL" sz="4000" b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DEE00-D7B4-6BA3-3778-8C537705D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Key Insights and Recommendations:</a:t>
            </a:r>
          </a:p>
          <a:p>
            <a:r>
              <a:rPr lang="en-US" sz="2200" b="1" dirty="0"/>
              <a:t>Performance Highlights: </a:t>
            </a:r>
            <a:r>
              <a:rPr lang="en-US" sz="2200" dirty="0"/>
              <a:t>XGBoost and Random Forest outperformed with high accuracy and reliability.</a:t>
            </a:r>
          </a:p>
          <a:p>
            <a:r>
              <a:rPr lang="en-US" sz="2200" b="1" dirty="0"/>
              <a:t>Strategic Insights: </a:t>
            </a:r>
            <a:r>
              <a:rPr lang="en-US" sz="2200" dirty="0"/>
              <a:t>Feature analysis identified ‘Change %’ and ‘Vol.’ as key predictors.</a:t>
            </a:r>
          </a:p>
          <a:p>
            <a:r>
              <a:rPr lang="en-US" sz="2200" b="1" dirty="0"/>
              <a:t>Future Scope: </a:t>
            </a:r>
            <a:r>
              <a:rPr lang="en-US" sz="2200" dirty="0"/>
              <a:t>Incorporate additional macroeconomic variables for enhanced prediction accuracy.</a:t>
            </a:r>
            <a:endParaRPr lang="en-IL" sz="2200" b="1" dirty="0"/>
          </a:p>
        </p:txBody>
      </p:sp>
      <p:pic>
        <p:nvPicPr>
          <p:cNvPr id="6" name="slide_12">
            <a:hlinkClick r:id="" action="ppaction://media"/>
            <a:extLst>
              <a:ext uri="{FF2B5EF4-FFF2-40B4-BE49-F238E27FC236}">
                <a16:creationId xmlns:a16="http://schemas.microsoft.com/office/drawing/2014/main" id="{03128C2E-87DA-7DA2-74D3-097EF4402B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11675140" y="635852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4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3828A-830E-61B0-E2B9-6F6F4ADED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slide_13">
            <a:hlinkClick r:id="" action="ppaction://media"/>
            <a:extLst>
              <a:ext uri="{FF2B5EF4-FFF2-40B4-BE49-F238E27FC236}">
                <a16:creationId xmlns:a16="http://schemas.microsoft.com/office/drawing/2014/main" id="{3CEF5909-85EA-9ECC-5AF5-7C99E8405F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11704637" y="63681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4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00"/>
    </mc:Choice>
    <mc:Fallback xmlns="">
      <p:transition spd="slow" advTm="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29BB6-BA83-B36F-E92A-CA5CD310E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 b="1"/>
              <a:t>Bitcoin Dataset Overview</a:t>
            </a:r>
            <a:endParaRPr lang="en-IL" sz="4800" b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3A779-25DD-6EF0-6F26-72D445CE5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Data Source: </a:t>
            </a:r>
            <a:r>
              <a:rPr lang="en-US" sz="2000" dirty="0"/>
              <a:t>Bitcoin historical data, detailing price trends, volumes, and other financial indicators.</a:t>
            </a:r>
          </a:p>
          <a:p>
            <a:r>
              <a:rPr lang="en-US" sz="2000" b="1" dirty="0"/>
              <a:t>Columns: </a:t>
            </a:r>
            <a:r>
              <a:rPr lang="en-US" sz="2000" dirty="0"/>
              <a:t>Key columns include: ‘Price’, ‘Vol’, ‘Low’, ‘Change%’, and adjusted values for indices.</a:t>
            </a:r>
          </a:p>
          <a:p>
            <a:r>
              <a:rPr lang="en-US" sz="2000" b="1" dirty="0"/>
              <a:t>Size and Format: </a:t>
            </a:r>
            <a:r>
              <a:rPr lang="en-US" sz="2000" dirty="0"/>
              <a:t>Dataset contains multiple numeric and categorical features spanning several years.</a:t>
            </a:r>
            <a:endParaRPr lang="en-IL" sz="2000" b="1" dirty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482D2D1F-29AF-8E40-71E3-E3B4DA7324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37" y="2484255"/>
            <a:ext cx="4782867" cy="3714244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de_2">
            <a:hlinkClick r:id="" action="ppaction://media"/>
            <a:extLst>
              <a:ext uri="{FF2B5EF4-FFF2-40B4-BE49-F238E27FC236}">
                <a16:creationId xmlns:a16="http://schemas.microsoft.com/office/drawing/2014/main" id="{F95A86B4-AD2C-FB20-0C91-83EB6F02C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84304" y="63878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5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00"/>
    </mc:Choice>
    <mc:Fallback xmlns="">
      <p:transition spd="slow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397510-CB12-A04F-9261-41E72626C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Data Cleaning and Preparation</a:t>
            </a:r>
            <a:endParaRPr lang="en-IL" sz="54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51A23-2533-2EF2-904C-DBC51589A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sz="2400" b="1" dirty="0"/>
              <a:t>Handling Missing Values: </a:t>
            </a:r>
            <a:r>
              <a:rPr lang="en-US" sz="2400" dirty="0"/>
              <a:t>Identified and filtered columns with missing data using Pandas.</a:t>
            </a:r>
          </a:p>
          <a:p>
            <a:r>
              <a:rPr lang="en-US" sz="2400" b="1" dirty="0"/>
              <a:t>Conversion: </a:t>
            </a:r>
            <a:r>
              <a:rPr lang="en-US" sz="2400" dirty="0"/>
              <a:t>Numeric transformation of columns using custom functions.</a:t>
            </a:r>
          </a:p>
          <a:p>
            <a:r>
              <a:rPr lang="en-US" sz="2400" b="1" dirty="0"/>
              <a:t>Dataset Refinement: </a:t>
            </a:r>
            <a:r>
              <a:rPr lang="en-US" sz="2400" dirty="0"/>
              <a:t>Created an updated DataFrame with structured data ready for analysis.</a:t>
            </a:r>
            <a:endParaRPr lang="en-IL" sz="2400" b="1" dirty="0"/>
          </a:p>
        </p:txBody>
      </p:sp>
      <p:pic>
        <p:nvPicPr>
          <p:cNvPr id="5" name="slide_3">
            <a:hlinkClick r:id="" action="ppaction://media"/>
            <a:extLst>
              <a:ext uri="{FF2B5EF4-FFF2-40B4-BE49-F238E27FC236}">
                <a16:creationId xmlns:a16="http://schemas.microsoft.com/office/drawing/2014/main" id="{E6D8294E-3B57-112F-C72A-DC9FD2B80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11704637" y="63478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00"/>
    </mc:Choice>
    <mc:Fallback xmlns="">
      <p:transition spd="slow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01B62-8E7B-6E84-A9E1-71B3CBCB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 b="1" dirty="0"/>
              <a:t>Correlation Matrix</a:t>
            </a:r>
            <a:endParaRPr lang="en-IL" sz="3400" b="1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2C85F-A384-B5FA-5D61-8DE36BBD4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>
            <a:normAutofit/>
          </a:bodyPr>
          <a:lstStyle/>
          <a:p>
            <a:r>
              <a:rPr lang="en-US" sz="1800" b="1" dirty="0"/>
              <a:t>Visualization: </a:t>
            </a:r>
            <a:r>
              <a:rPr lang="en-US" sz="1800" dirty="0"/>
              <a:t>Heatmap generated to identify relationships among numeric features.</a:t>
            </a:r>
          </a:p>
          <a:p>
            <a:r>
              <a:rPr lang="en-US" sz="1800" b="1" dirty="0"/>
              <a:t>Key Finding: </a:t>
            </a:r>
            <a:r>
              <a:rPr lang="en-US" sz="1800" dirty="0"/>
              <a:t>Strong correlation observed between Bitcoin price and specific indicators like ‘ETH Price’.</a:t>
            </a:r>
          </a:p>
          <a:p>
            <a:r>
              <a:rPr lang="en-US" sz="1800" b="1" dirty="0"/>
              <a:t>Insights: </a:t>
            </a:r>
            <a:r>
              <a:rPr lang="en-US" sz="1800" dirty="0"/>
              <a:t>Correlation matrix highlights potential predicators for advanced modeling</a:t>
            </a:r>
            <a:endParaRPr lang="en-IL" sz="1800" b="1" dirty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9D150B14-ECE6-C9E5-243A-FC2365914D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r="9812" b="-3"/>
          <a:stretch/>
        </p:blipFill>
        <p:spPr>
          <a:xfrm>
            <a:off x="5742736" y="625683"/>
            <a:ext cx="5726584" cy="5551280"/>
          </a:xfrm>
          <a:prstGeom prst="rect">
            <a:avLst/>
          </a:prstGeom>
        </p:spPr>
      </p:pic>
      <p:pic>
        <p:nvPicPr>
          <p:cNvPr id="4" name="slide_4">
            <a:hlinkClick r:id="" action="ppaction://media"/>
            <a:extLst>
              <a:ext uri="{FF2B5EF4-FFF2-40B4-BE49-F238E27FC236}">
                <a16:creationId xmlns:a16="http://schemas.microsoft.com/office/drawing/2014/main" id="{0102F899-4913-961A-10EE-C620B8DBA7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2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00"/>
    </mc:Choice>
    <mc:Fallback xmlns="">
      <p:transition spd="slow" advTm="1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36D24A-BDBE-B6C6-A0A0-C52C634C9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 b="1"/>
              <a:t>Historical Trends in Bitcoin Price</a:t>
            </a:r>
            <a:endParaRPr lang="en-IL" sz="2800" b="1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33399-09DA-AB06-2D43-0F8A90E08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b="1"/>
              <a:t>Bitcoin Price: </a:t>
            </a:r>
            <a:r>
              <a:rPr lang="en-US" sz="1700"/>
              <a:t>Historical data shows significant fluctuations over time, reflecting market volatility.</a:t>
            </a:r>
          </a:p>
          <a:p>
            <a:r>
              <a:rPr lang="en-US" sz="1700" b="1"/>
              <a:t>Comparison: </a:t>
            </a:r>
            <a:r>
              <a:rPr lang="en-US" sz="1700"/>
              <a:t>Bitcoin trends juxtaposed against S&amp;P 500, Gold, and other indices.</a:t>
            </a:r>
          </a:p>
          <a:p>
            <a:r>
              <a:rPr lang="en-US" sz="1700" b="1"/>
              <a:t>Insights: </a:t>
            </a:r>
            <a:r>
              <a:rPr lang="en-US" sz="1700"/>
              <a:t>Trends indicate a complex relationship between Bitcoin and traditional financial assets.</a:t>
            </a:r>
            <a:endParaRPr lang="en-IL" sz="1700" b="1"/>
          </a:p>
        </p:txBody>
      </p:sp>
      <p:pic>
        <p:nvPicPr>
          <p:cNvPr id="7" name="Picture 6" descr="A graph of a stock market&#10;&#10;Description automatically generated">
            <a:extLst>
              <a:ext uri="{FF2B5EF4-FFF2-40B4-BE49-F238E27FC236}">
                <a16:creationId xmlns:a16="http://schemas.microsoft.com/office/drawing/2014/main" id="{145596BD-24FA-D08E-E69D-81465579C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66" y="474184"/>
            <a:ext cx="7377244" cy="5327992"/>
          </a:xfrm>
          <a:prstGeom prst="rect">
            <a:avLst/>
          </a:prstGeom>
        </p:spPr>
      </p:pic>
      <p:pic>
        <p:nvPicPr>
          <p:cNvPr id="4" name="slide_5">
            <a:hlinkClick r:id="" action="ppaction://media"/>
            <a:extLst>
              <a:ext uri="{FF2B5EF4-FFF2-40B4-BE49-F238E27FC236}">
                <a16:creationId xmlns:a16="http://schemas.microsoft.com/office/drawing/2014/main" id="{27AE78C9-13B2-F272-0931-8AC9FBB34C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7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00"/>
    </mc:Choice>
    <mc:Fallback xmlns="">
      <p:transition spd="slow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5FC39-02AD-1455-2D0E-4C8F1487C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 b="1" dirty="0"/>
              <a:t>Predictive Modeling</a:t>
            </a:r>
            <a:endParaRPr lang="en-IL" sz="4800" b="1" dirty="0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7B7C-8B8C-101A-40A3-0E8F470D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1900" b="1" dirty="0"/>
              <a:t>Models Tested: </a:t>
            </a:r>
            <a:r>
              <a:rPr lang="en-US" sz="1900" dirty="0"/>
              <a:t>Logistic Regression, Decision Tree, Random Forest, XGBoost, and more.</a:t>
            </a:r>
          </a:p>
          <a:p>
            <a:r>
              <a:rPr lang="en-US" sz="1900" b="1" dirty="0"/>
              <a:t>Evaluation Metrics: </a:t>
            </a:r>
            <a:r>
              <a:rPr lang="en-US" sz="1900" dirty="0"/>
              <a:t>Assessed with accuracy, AUC, and precision-recall curves.</a:t>
            </a:r>
          </a:p>
          <a:p>
            <a:r>
              <a:rPr lang="en-US" sz="1900" b="1" dirty="0"/>
              <a:t>Performance Insight: </a:t>
            </a:r>
            <a:r>
              <a:rPr lang="en-US" sz="1900" dirty="0"/>
              <a:t>Random Forest and XGBoost emerged as top-performing models.</a:t>
            </a:r>
            <a:endParaRPr lang="en-IL" sz="1900" b="1" dirty="0"/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38CF63F9-453F-68F6-BC48-E63B98ED29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89" y="2569464"/>
            <a:ext cx="5255622" cy="3678936"/>
          </a:xfrm>
          <a:prstGeom prst="rect">
            <a:avLst/>
          </a:prstGeom>
        </p:spPr>
      </p:pic>
      <p:pic>
        <p:nvPicPr>
          <p:cNvPr id="7" name="Picture 6" descr="A close-up of a graph&#10;&#10;Description automatically generated">
            <a:extLst>
              <a:ext uri="{FF2B5EF4-FFF2-40B4-BE49-F238E27FC236}">
                <a16:creationId xmlns:a16="http://schemas.microsoft.com/office/drawing/2014/main" id="{9D53862D-F5C7-EA01-A573-CE120B78A4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383" y="3244788"/>
            <a:ext cx="5894397" cy="2328287"/>
          </a:xfrm>
          <a:prstGeom prst="rect">
            <a:avLst/>
          </a:prstGeom>
        </p:spPr>
      </p:pic>
      <p:pic>
        <p:nvPicPr>
          <p:cNvPr id="6" name="slide_6">
            <a:hlinkClick r:id="" action="ppaction://media"/>
            <a:extLst>
              <a:ext uri="{FF2B5EF4-FFF2-40B4-BE49-F238E27FC236}">
                <a16:creationId xmlns:a16="http://schemas.microsoft.com/office/drawing/2014/main" id="{FBFEF3B5-C3F4-2C95-C113-A191F6A1C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11701589" y="642783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46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500"/>
    </mc:Choice>
    <mc:Fallback xmlns="">
      <p:transition spd="slow" advTm="6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168C3-5264-9892-46B0-EEB99CEC4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4600" b="1"/>
              <a:t>Model Performance Comparison</a:t>
            </a:r>
            <a:endParaRPr lang="en-IL" sz="4600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50C6C56-1CEE-1AC2-ACD2-932389DA2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630936"/>
            <a:ext cx="6522721" cy="3913632"/>
          </a:xfrm>
          <a:prstGeom prst="rect">
            <a:avLst/>
          </a:prstGeom>
        </p:spPr>
      </p:pic>
      <p:pic>
        <p:nvPicPr>
          <p:cNvPr id="5" name="slide_7">
            <a:hlinkClick r:id="" action="ppaction://media"/>
            <a:extLst>
              <a:ext uri="{FF2B5EF4-FFF2-40B4-BE49-F238E27FC236}">
                <a16:creationId xmlns:a16="http://schemas.microsoft.com/office/drawing/2014/main" id="{5278D50C-DC65-AFCB-EEAA-D1AC836F0A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04637" y="63330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000"/>
    </mc:Choice>
    <mc:Fallback xmlns="">
      <p:transition spd="slow" advTm="7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D8184-E5DB-86FB-C151-17D0C77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400" b="1"/>
              <a:t>Model Evaluation Metrics</a:t>
            </a:r>
            <a:endParaRPr lang="en-IL" sz="3400" b="1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D220B-B2C6-CB8E-63F2-53D808EF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1900" b="1" dirty="0"/>
              <a:t>Confusion Matrix: </a:t>
            </a:r>
            <a:r>
              <a:rPr lang="en-US" sz="1900" dirty="0"/>
              <a:t>Visualization model predictions to distinguish true positives, false positive, and other outcomes.</a:t>
            </a:r>
          </a:p>
          <a:p>
            <a:r>
              <a:rPr lang="en-US" sz="1900" b="1" dirty="0"/>
              <a:t>Insights: </a:t>
            </a:r>
            <a:r>
              <a:rPr lang="en-US" sz="1900" dirty="0"/>
              <a:t>High AUC and precision-recall balance emphasize reliability of ensemble methods.</a:t>
            </a:r>
            <a:endParaRPr lang="en-IL" sz="1900" b="1" dirty="0"/>
          </a:p>
        </p:txBody>
      </p:sp>
      <p:pic>
        <p:nvPicPr>
          <p:cNvPr id="5" name="Picture 4" descr="A table with numbers and a number on it&#10;&#10;Description automatically generated">
            <a:extLst>
              <a:ext uri="{FF2B5EF4-FFF2-40B4-BE49-F238E27FC236}">
                <a16:creationId xmlns:a16="http://schemas.microsoft.com/office/drawing/2014/main" id="{726C877A-3656-66F2-817E-B38EF7C474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287" y="2290936"/>
            <a:ext cx="6835233" cy="3959352"/>
          </a:xfrm>
          <a:prstGeom prst="rect">
            <a:avLst/>
          </a:prstGeom>
        </p:spPr>
      </p:pic>
      <p:pic>
        <p:nvPicPr>
          <p:cNvPr id="6" name="slide_8">
            <a:hlinkClick r:id="" action="ppaction://media"/>
            <a:extLst>
              <a:ext uri="{FF2B5EF4-FFF2-40B4-BE49-F238E27FC236}">
                <a16:creationId xmlns:a16="http://schemas.microsoft.com/office/drawing/2014/main" id="{0E1FC1D8-2E84-9773-1E64-BA0263F933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500"/>
    </mc:Choice>
    <mc:Fallback xmlns="">
      <p:transition spd="slow" advTm="10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6742C2-88CA-F402-2DD2-70FD4BB3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3400" b="1" dirty="0"/>
              <a:t>Features Importance Analysis</a:t>
            </a:r>
            <a:br>
              <a:rPr lang="en-US" sz="3400" b="1" dirty="0"/>
            </a:br>
            <a:r>
              <a:rPr lang="en-US" sz="3000" dirty="0"/>
              <a:t>Random Forest Insights</a:t>
            </a:r>
            <a:endParaRPr lang="en-IL" sz="3000" b="1" dirty="0"/>
          </a:p>
        </p:txBody>
      </p:sp>
      <p:sp>
        <p:nvSpPr>
          <p:cNvPr id="24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37362-732F-0D55-B08E-A6B8D084E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1900" b="1" dirty="0"/>
              <a:t>Top Features: </a:t>
            </a:r>
            <a:r>
              <a:rPr lang="en-US" sz="1900" dirty="0"/>
              <a:t>‘Change %’ and ‘Vol.’ ranged highest in influencing predictions.</a:t>
            </a:r>
          </a:p>
          <a:p>
            <a:r>
              <a:rPr lang="en-US" sz="1900" b="1" dirty="0"/>
              <a:t>Methodology: </a:t>
            </a:r>
            <a:r>
              <a:rPr lang="en-US" sz="1900" dirty="0"/>
              <a:t>Importance derived using ensemble-based metrics in Random Forest.</a:t>
            </a:r>
          </a:p>
          <a:p>
            <a:r>
              <a:rPr lang="en-US" sz="1900" b="1" dirty="0"/>
              <a:t>Insights: </a:t>
            </a:r>
            <a:r>
              <a:rPr lang="en-US" sz="1900" dirty="0"/>
              <a:t>Emphasizes significant predictors for strategic Bitcoin trading.</a:t>
            </a:r>
            <a:r>
              <a:rPr lang="en-US" sz="1900" b="1" dirty="0"/>
              <a:t> </a:t>
            </a:r>
            <a:endParaRPr lang="en-IL" sz="1900" b="1" dirty="0"/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CAFB94D8-BA8A-FDB5-B641-6954726B1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079" y="2569464"/>
            <a:ext cx="2126642" cy="3678936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8331D0C-B9E7-466F-C0E7-72E735BA3A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2722250"/>
            <a:ext cx="5468112" cy="3373363"/>
          </a:xfrm>
          <a:prstGeom prst="rect">
            <a:avLst/>
          </a:prstGeom>
        </p:spPr>
      </p:pic>
      <p:pic>
        <p:nvPicPr>
          <p:cNvPr id="6" name="slide_9">
            <a:hlinkClick r:id="" action="ppaction://media"/>
            <a:extLst>
              <a:ext uri="{FF2B5EF4-FFF2-40B4-BE49-F238E27FC236}">
                <a16:creationId xmlns:a16="http://schemas.microsoft.com/office/drawing/2014/main" id="{7A0F2609-5C09-943B-A17E-1A04B0EC11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11701589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00"/>
    </mc:Choice>
    <mc:Fallback xmlns="">
      <p:transition spd="slow" advTm="63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10FB771-27D3-4B0E-A873-FFB3FD990A39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513</Words>
  <Application>Microsoft Office PowerPoint</Application>
  <PresentationFormat>Widescreen</PresentationFormat>
  <Paragraphs>50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Invictus Crypto Strategies Data Analysis Course</vt:lpstr>
      <vt:lpstr>Bitcoin Dataset Overview</vt:lpstr>
      <vt:lpstr>Data Cleaning and Preparation</vt:lpstr>
      <vt:lpstr>Correlation Matrix</vt:lpstr>
      <vt:lpstr>Historical Trends in Bitcoin Price</vt:lpstr>
      <vt:lpstr>Predictive Modeling</vt:lpstr>
      <vt:lpstr>Model Performance Comparison</vt:lpstr>
      <vt:lpstr>Model Evaluation Metrics</vt:lpstr>
      <vt:lpstr>Features Importance Analysis Random Forest Insights</vt:lpstr>
      <vt:lpstr>MCC and Error Metrics</vt:lpstr>
      <vt:lpstr>Precision-Recall vs. Threshold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 savchenko</dc:creator>
  <cp:lastModifiedBy>maxim savchenko</cp:lastModifiedBy>
  <cp:revision>14</cp:revision>
  <dcterms:created xsi:type="dcterms:W3CDTF">2024-12-06T15:00:17Z</dcterms:created>
  <dcterms:modified xsi:type="dcterms:W3CDTF">2025-01-23T16:24:20Z</dcterms:modified>
</cp:coreProperties>
</file>

<file path=docProps/thumbnail.jpeg>
</file>